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0"/>
  </p:notesMasterIdLst>
  <p:sldIdLst>
    <p:sldId id="274" r:id="rId2"/>
    <p:sldId id="284" r:id="rId3"/>
    <p:sldId id="455" r:id="rId4"/>
    <p:sldId id="459" r:id="rId5"/>
    <p:sldId id="285" r:id="rId6"/>
    <p:sldId id="454" r:id="rId7"/>
    <p:sldId id="463" r:id="rId8"/>
    <p:sldId id="456" r:id="rId9"/>
    <p:sldId id="461" r:id="rId10"/>
    <p:sldId id="457" r:id="rId11"/>
    <p:sldId id="458" r:id="rId12"/>
    <p:sldId id="453" r:id="rId13"/>
    <p:sldId id="460" r:id="rId14"/>
    <p:sldId id="465" r:id="rId15"/>
    <p:sldId id="464" r:id="rId16"/>
    <p:sldId id="467" r:id="rId17"/>
    <p:sldId id="466" r:id="rId18"/>
    <p:sldId id="286" r:id="rId19"/>
    <p:sldId id="287" r:id="rId20"/>
    <p:sldId id="288" r:id="rId21"/>
    <p:sldId id="462" r:id="rId22"/>
    <p:sldId id="289" r:id="rId23"/>
    <p:sldId id="468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ardo Sánchez" initials="E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280" autoAdjust="0"/>
  </p:normalViewPr>
  <p:slideViewPr>
    <p:cSldViewPr snapToGrid="0" snapToObjects="1">
      <p:cViewPr varScale="1">
        <p:scale>
          <a:sx n="85" d="100"/>
          <a:sy n="85" d="100"/>
        </p:scale>
        <p:origin x="192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commentAuthors" Target="commentAuthors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57" Type="http://schemas.microsoft.com/office/2015/10/relationships/revisionInfo" Target="revisionInfo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F1B0C-9D0F-4C3F-BF9A-47B55586FF62}" type="datetimeFigureOut">
              <a:rPr lang="es-MX" smtClean="0"/>
              <a:t>14/06/17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FC6FA-424D-4DA2-8ADB-10D6A5A5212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191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09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301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53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03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695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0E89C-1F9B-43C8-9DFC-F4242DA2CD9E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14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923468" y="6311899"/>
            <a:ext cx="4114800" cy="365125"/>
          </a:xfr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6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862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s-ES_tradnl" dirty="0"/>
              <a:t>COACH: LETICIA TRUJILLO 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t="73991" r="13094" b="6634"/>
          <a:stretch/>
        </p:blipFill>
        <p:spPr>
          <a:xfrm>
            <a:off x="270407" y="5343664"/>
            <a:ext cx="7412182" cy="139018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5" t="7863" r="16912" b="25587"/>
          <a:stretch/>
        </p:blipFill>
        <p:spPr>
          <a:xfrm>
            <a:off x="9746827" y="205033"/>
            <a:ext cx="2155398" cy="14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230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3119"/>
            <a:ext cx="877876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0"/>
          </p:nvPr>
        </p:nvSpPr>
        <p:spPr>
          <a:xfrm>
            <a:off x="7648686" y="6311899"/>
            <a:ext cx="4114800" cy="3651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>
              <a:defRPr b="0" i="0">
                <a:latin typeface="Akzidenz-Grotesk BQ Light Small" charset="0"/>
                <a:ea typeface="Akzidenz-Grotesk BQ Light Small" charset="0"/>
                <a:cs typeface="Akzidenz-Grotesk BQ Light Small" charset="0"/>
              </a:defRPr>
            </a:lvl1pPr>
          </a:lstStyle>
          <a:p>
            <a:r>
              <a:rPr lang="es-ES_tradnl" dirty="0"/>
              <a:t>COACH: LETICIA TRUJILLO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5" t="7863" r="16912" b="25587"/>
          <a:stretch/>
        </p:blipFill>
        <p:spPr>
          <a:xfrm>
            <a:off x="9746827" y="205033"/>
            <a:ext cx="2155398" cy="1493649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t="73991" r="13094" b="6634"/>
          <a:stretch/>
        </p:blipFill>
        <p:spPr>
          <a:xfrm>
            <a:off x="270407" y="5343664"/>
            <a:ext cx="7412182" cy="139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1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280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690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089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67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30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443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379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25C8-3D46-8644-806D-D854C340741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6446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86999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	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923468" y="6311899"/>
            <a:ext cx="4114800" cy="3651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defRPr>
            </a:lvl1pPr>
          </a:lstStyle>
          <a:p>
            <a:r>
              <a:rPr lang="es-ES_tradnl" dirty="0"/>
              <a:t>COACH: LETICIA TRUJILLO 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353800" y="6311900"/>
            <a:ext cx="548425" cy="3651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dirty="0"/>
              <a:t>NO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5" t="7863" r="16912" b="25587"/>
          <a:stretch/>
        </p:blipFill>
        <p:spPr>
          <a:xfrm>
            <a:off x="9746827" y="205033"/>
            <a:ext cx="2155398" cy="149364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1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t="73991" r="13094" b="6634"/>
          <a:stretch/>
        </p:blipFill>
        <p:spPr>
          <a:xfrm>
            <a:off x="270407" y="5343664"/>
            <a:ext cx="7412182" cy="139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9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kzidenz-Grotesk BQ Light" charset="0"/>
          <a:ea typeface="Akzidenz-Grotesk BQ Light" charset="0"/>
          <a:cs typeface="Akzidenz-Grotesk BQ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mailto:candy-azul12@hotmail.com" TargetMode="External"/><Relationship Id="rId12" Type="http://schemas.openxmlformats.org/officeDocument/2006/relationships/hyperlink" Target="mailto:Claudia.mireles@danone.com" TargetMode="External"/><Relationship Id="rId13" Type="http://schemas.openxmlformats.org/officeDocument/2006/relationships/hyperlink" Target="mailto:Gomez.fanny@hotmail.com" TargetMode="External"/><Relationship Id="rId14" Type="http://schemas.openxmlformats.org/officeDocument/2006/relationships/hyperlink" Target="mailto:Lidiagl0108@hot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ariomayoral@yahoo.com" TargetMode="External"/><Relationship Id="rId3" Type="http://schemas.openxmlformats.org/officeDocument/2006/relationships/hyperlink" Target="mailto:antonio@asapromocionales.com" TargetMode="External"/><Relationship Id="rId4" Type="http://schemas.openxmlformats.org/officeDocument/2006/relationships/hyperlink" Target="mailto:asa@asapromocionales.com" TargetMode="External"/><Relationship Id="rId5" Type="http://schemas.openxmlformats.org/officeDocument/2006/relationships/hyperlink" Target="mailto:bernitorres@yahoo.com" TargetMode="External"/><Relationship Id="rId6" Type="http://schemas.openxmlformats.org/officeDocument/2006/relationships/hyperlink" Target="mailto:judiand23@gmail.com" TargetMode="External"/><Relationship Id="rId7" Type="http://schemas.openxmlformats.org/officeDocument/2006/relationships/hyperlink" Target="mailto:Anaht55@gmail.com" TargetMode="External"/><Relationship Id="rId8" Type="http://schemas.openxmlformats.org/officeDocument/2006/relationships/hyperlink" Target="mailto:Hector.diaz@danone.com" TargetMode="External"/><Relationship Id="rId9" Type="http://schemas.openxmlformats.org/officeDocument/2006/relationships/hyperlink" Target="mailto:lic.alimuro@hotmail.com" TargetMode="External"/><Relationship Id="rId10" Type="http://schemas.openxmlformats.org/officeDocument/2006/relationships/hyperlink" Target="mailto:Vianey_49@hotmail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9393243" y="6375340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444487" y="615148"/>
            <a:ext cx="74079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Diplomado en </a:t>
            </a:r>
          </a:p>
          <a:p>
            <a:pPr algn="ctr"/>
            <a:r>
              <a:rPr lang="es-MX" sz="6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Inteligencia Emocional</a:t>
            </a:r>
            <a:endParaRPr lang="es-MX" sz="6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Picture 4" descr="Resultado de imagen para inteligencia emoc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29" y="2985986"/>
            <a:ext cx="5905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6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2060"/>
                </a:solidFill>
              </a:rPr>
              <a:t>¿Qué es la I.E.?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301431" y="2329207"/>
            <a:ext cx="4886739" cy="295841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3600" dirty="0">
                <a:solidFill>
                  <a:schemeClr val="tx2"/>
                </a:solidFill>
              </a:rPr>
              <a:t>Es la capacidad para </a:t>
            </a:r>
            <a:r>
              <a:rPr lang="es-MX" sz="3600" i="1" u="sng" dirty="0">
                <a:solidFill>
                  <a:schemeClr val="tx2"/>
                </a:solidFill>
              </a:rPr>
              <a:t>identificar,</a:t>
            </a:r>
            <a:r>
              <a:rPr lang="es-MX" sz="3600" i="1" dirty="0">
                <a:solidFill>
                  <a:schemeClr val="tx2"/>
                </a:solidFill>
              </a:rPr>
              <a:t> </a:t>
            </a:r>
            <a:r>
              <a:rPr lang="es-MX" sz="3600" i="1" u="sng" dirty="0">
                <a:solidFill>
                  <a:schemeClr val="tx2"/>
                </a:solidFill>
              </a:rPr>
              <a:t>entender</a:t>
            </a:r>
            <a:r>
              <a:rPr lang="es-MX" sz="3600" i="1" dirty="0">
                <a:solidFill>
                  <a:schemeClr val="tx2"/>
                </a:solidFill>
              </a:rPr>
              <a:t> </a:t>
            </a:r>
            <a:r>
              <a:rPr lang="es-MX" sz="3600" i="1" u="sng" dirty="0">
                <a:solidFill>
                  <a:schemeClr val="tx2"/>
                </a:solidFill>
              </a:rPr>
              <a:t>y</a:t>
            </a:r>
            <a:r>
              <a:rPr lang="es-MX" sz="3600" i="1" dirty="0">
                <a:solidFill>
                  <a:schemeClr val="tx2"/>
                </a:solidFill>
              </a:rPr>
              <a:t> </a:t>
            </a:r>
            <a:r>
              <a:rPr lang="es-MX" sz="3600" i="1" u="sng" dirty="0">
                <a:solidFill>
                  <a:schemeClr val="tx2"/>
                </a:solidFill>
              </a:rPr>
              <a:t>manejar</a:t>
            </a:r>
            <a:r>
              <a:rPr lang="es-MX" sz="3600" i="1" dirty="0">
                <a:solidFill>
                  <a:schemeClr val="tx2"/>
                </a:solidFill>
              </a:rPr>
              <a:t> </a:t>
            </a:r>
            <a:r>
              <a:rPr lang="es-MX" sz="3600" dirty="0">
                <a:solidFill>
                  <a:schemeClr val="tx2"/>
                </a:solidFill>
              </a:rPr>
              <a:t>las emociones.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s-MX" sz="3600" dirty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MX" sz="3600" dirty="0">
              <a:solidFill>
                <a:schemeClr val="tx2"/>
              </a:solidFill>
            </a:endParaRPr>
          </a:p>
        </p:txBody>
      </p:sp>
      <p:pic>
        <p:nvPicPr>
          <p:cNvPr id="1026" name="Picture 2" descr="Resultado de imagen para que es la inteligencia emoc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8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408233" y="6453188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3216031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2"/>
                </a:solidFill>
              </a:rPr>
              <a:t>Inteligencia Emocional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27374" y="1825625"/>
            <a:ext cx="6026426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sz="3600" dirty="0">
                <a:solidFill>
                  <a:schemeClr val="tx2"/>
                </a:solidFill>
              </a:rPr>
              <a:t>Saber que hacer con tus emociones para que no limiten tu potencial</a:t>
            </a:r>
          </a:p>
          <a:p>
            <a:pPr algn="just">
              <a:lnSpc>
                <a:spcPct val="150000"/>
              </a:lnSpc>
            </a:pPr>
            <a:endParaRPr lang="es-MX" sz="3600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3600" dirty="0">
              <a:solidFill>
                <a:schemeClr val="tx2"/>
              </a:solidFill>
            </a:endParaRPr>
          </a:p>
        </p:txBody>
      </p:sp>
      <p:pic>
        <p:nvPicPr>
          <p:cNvPr id="2050" name="Picture 2" descr="Resultado de imagen para corazon y cerebro en armo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8" y="1590531"/>
            <a:ext cx="4000788" cy="400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408233" y="6488668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143767454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33601" y="3794947"/>
            <a:ext cx="972709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i="1" dirty="0">
                <a:solidFill>
                  <a:srgbClr val="385623"/>
                </a:solidFill>
                <a:latin typeface="+mj-lt"/>
                <a:ea typeface="Microsoft JhengHei UI Light" panose="020B0304030504040204" pitchFamily="34" charset="-120"/>
                <a:cs typeface="Times New Roman" panose="02020603050405020304" pitchFamily="18" charset="0"/>
              </a:rPr>
              <a:t>“De nada sirve un conocimiento, si no cambias tu comportamiento.”</a:t>
            </a:r>
          </a:p>
          <a:p>
            <a:pPr algn="r"/>
            <a:r>
              <a:rPr lang="es-MX" sz="2800" b="1" i="1" dirty="0">
                <a:solidFill>
                  <a:srgbClr val="385623"/>
                </a:solidFill>
                <a:latin typeface="+mj-lt"/>
                <a:ea typeface="Microsoft JhengHei UI Light" panose="020B0304030504040204" pitchFamily="34" charset="-120"/>
                <a:cs typeface="Times New Roman" panose="02020603050405020304" pitchFamily="18" charset="0"/>
              </a:rPr>
              <a:t>Alejandro </a:t>
            </a:r>
            <a:r>
              <a:rPr lang="es-MX" sz="2800" b="1" i="1" dirty="0" err="1">
                <a:solidFill>
                  <a:srgbClr val="385623"/>
                </a:solidFill>
                <a:latin typeface="+mj-lt"/>
                <a:ea typeface="Microsoft JhengHei UI Light" panose="020B0304030504040204" pitchFamily="34" charset="-120"/>
                <a:cs typeface="Times New Roman" panose="02020603050405020304" pitchFamily="18" charset="0"/>
              </a:rPr>
              <a:t>Jodorowsky</a:t>
            </a:r>
            <a:endParaRPr lang="es-MX" sz="2800" dirty="0">
              <a:latin typeface="+mj-l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-225286" y="172278"/>
            <a:ext cx="887895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i="1" dirty="0">
                <a:solidFill>
                  <a:schemeClr val="tx2"/>
                </a:solidFill>
                <a:latin typeface="+mj-lt"/>
                <a:ea typeface="Microsoft JhengHei UI Light" panose="020B0304030504040204" pitchFamily="34" charset="-120"/>
                <a:cs typeface="Times New Roman" panose="02020603050405020304" pitchFamily="18" charset="0"/>
              </a:rPr>
              <a:t>“Las emociones fuera de control, vuelven a las personas inteligentes en estúpidas.”</a:t>
            </a:r>
          </a:p>
          <a:p>
            <a:pPr algn="r"/>
            <a:r>
              <a:rPr lang="es-MX" sz="2800" b="1" i="1" dirty="0">
                <a:solidFill>
                  <a:schemeClr val="tx2"/>
                </a:solidFill>
                <a:latin typeface="+mj-lt"/>
                <a:ea typeface="Microsoft JhengHei UI Light" panose="020B0304030504040204" pitchFamily="34" charset="-120"/>
                <a:cs typeface="Times New Roman" panose="02020603050405020304" pitchFamily="18" charset="0"/>
              </a:rPr>
              <a:t>Daniel Goleman</a:t>
            </a:r>
            <a:endParaRPr lang="es-MX" sz="2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823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pictionary 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330" y="409781"/>
            <a:ext cx="6713261" cy="520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04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dina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340" y="358223"/>
            <a:ext cx="5773807" cy="541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19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spe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389" y="305629"/>
            <a:ext cx="47148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1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8784" y="556591"/>
            <a:ext cx="9660834" cy="61092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4000" dirty="0">
                <a:solidFill>
                  <a:schemeClr val="tx2"/>
                </a:solidFill>
              </a:rPr>
              <a:t>“En última instancia el hombre no debería cuestionarse sobre el sentido de la vida, sino comprender que la vida lo interroga a él. En otras palabras, la vida pregunta por el hombre, cuestiona al hombre, y éste contesta de una única manera: </a:t>
            </a:r>
            <a:r>
              <a:rPr lang="es-MX" sz="4400" b="1" i="1" u="sng" dirty="0">
                <a:solidFill>
                  <a:schemeClr val="tx2"/>
                </a:solidFill>
              </a:rPr>
              <a:t>respondiendo de su propia vida y con su propia vida.</a:t>
            </a:r>
            <a:r>
              <a:rPr lang="es-MX" sz="4000" dirty="0">
                <a:solidFill>
                  <a:schemeClr val="tx2"/>
                </a:solidFill>
              </a:rPr>
              <a:t> </a:t>
            </a:r>
          </a:p>
          <a:p>
            <a:pPr marL="0" indent="0" algn="just">
              <a:buNone/>
            </a:pPr>
            <a:endParaRPr lang="es-MX" sz="40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s-MX" sz="4000" dirty="0">
                <a:solidFill>
                  <a:srgbClr val="C00000"/>
                </a:solidFill>
              </a:rPr>
              <a:t>Únicamente desde la responsabilidad personal se puede contestar a la vida.”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100482" y="6396335"/>
            <a:ext cx="1759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err="1">
                <a:solidFill>
                  <a:schemeClr val="tx2"/>
                </a:solidFill>
              </a:rPr>
              <a:t>Victor</a:t>
            </a:r>
            <a:r>
              <a:rPr lang="es-MX" sz="2400" dirty="0">
                <a:solidFill>
                  <a:schemeClr val="tx2"/>
                </a:solidFill>
              </a:rPr>
              <a:t> Frankl</a:t>
            </a:r>
          </a:p>
        </p:txBody>
      </p:sp>
    </p:spTree>
    <p:extLst>
      <p:ext uri="{BB962C8B-B14F-4D97-AF65-F5344CB8AC3E}">
        <p14:creationId xmlns:p14="http://schemas.microsoft.com/office/powerpoint/2010/main" val="618518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5436" y="550655"/>
            <a:ext cx="8699938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>
                <a:solidFill>
                  <a:schemeClr val="tx2"/>
                </a:solidFill>
              </a:rPr>
              <a:t>¿Responsable?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275" y="2487888"/>
            <a:ext cx="5133768" cy="316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01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7318" y="2070615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es-MX" sz="9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Historias</a:t>
            </a:r>
            <a:endParaRPr lang="es-MX" sz="80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13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3826" y="814646"/>
            <a:ext cx="8935683" cy="1570186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Desde dónde cuento lo que me pasa </a:t>
            </a: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(vivo mi vida)</a:t>
            </a:r>
            <a:endParaRPr lang="es-MX" sz="36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32690" y="4662616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solidFill>
                  <a:srgbClr val="FF0000"/>
                </a:solidFill>
              </a:rPr>
              <a:t>Víctima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82077" y="2974886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solidFill>
                  <a:srgbClr val="00B050"/>
                </a:solidFill>
              </a:rPr>
              <a:t>Responsable</a:t>
            </a:r>
          </a:p>
        </p:txBody>
      </p:sp>
    </p:spTree>
    <p:extLst>
      <p:ext uri="{BB962C8B-B14F-4D97-AF65-F5344CB8AC3E}">
        <p14:creationId xmlns:p14="http://schemas.microsoft.com/office/powerpoint/2010/main" val="406291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8504" y="102360"/>
            <a:ext cx="5214731" cy="1570186"/>
          </a:xfrm>
        </p:spPr>
        <p:txBody>
          <a:bodyPr>
            <a:noAutofit/>
          </a:bodyPr>
          <a:lstStyle/>
          <a:p>
            <a:pPr algn="ctr"/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Reglas</a:t>
            </a: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9808" y="1258412"/>
            <a:ext cx="8229600" cy="52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Respetar, Escuchar sin juzgar, no dar consejos, 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Hablar en primera persona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Absoluta discreción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Establecer un marco de confianza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EXPRESAR LO QUE SIENTO Y PIENSO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Hablar de “mi” me sirve a “MI” y a otros</a:t>
            </a:r>
          </a:p>
          <a:p>
            <a:pPr>
              <a:lnSpc>
                <a:spcPct val="2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2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200000"/>
              </a:lnSpc>
            </a:pP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200000"/>
              </a:lnSpc>
            </a:pP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9349408" y="6487612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3769810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730" y="1844823"/>
            <a:ext cx="10356574" cy="23428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MX" sz="48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Frases de una persona que vive desde </a:t>
            </a:r>
            <a:r>
              <a:rPr lang="es-MX" sz="4800" dirty="0">
                <a:solidFill>
                  <a:srgbClr val="C00000"/>
                </a:solidFill>
                <a:latin typeface="Brandon Grotesque Light" pitchFamily="34" charset="0"/>
                <a:ea typeface="+mn-ea"/>
                <a:cs typeface="+mn-cs"/>
              </a:rPr>
              <a:t>SER VÍCTIMA</a:t>
            </a:r>
            <a:endParaRPr lang="es-MX" sz="4000" dirty="0">
              <a:solidFill>
                <a:srgbClr val="C00000"/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469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15752" y="1046196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es-MX" sz="5400" u="sng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Ser víctima es muy cómodo</a:t>
            </a:r>
            <a:endParaRPr lang="es-MX" sz="3600" u="sng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219200" y="3577723"/>
            <a:ext cx="1109207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kzidenz-Grotesk BQ Light" charset="0"/>
                <a:ea typeface="Akzidenz-Grotesk BQ Light" charset="0"/>
                <a:cs typeface="Akzidenz-Grotesk BQ Light" charset="0"/>
              </a:defRPr>
            </a:lvl1pPr>
          </a:lstStyle>
          <a:p>
            <a:pPr algn="ctr"/>
            <a:r>
              <a:rPr lang="es-MX" sz="5400" dirty="0">
                <a:solidFill>
                  <a:srgbClr val="C00000"/>
                </a:solidFill>
                <a:latin typeface="Brandon Grotesque Light" pitchFamily="34" charset="0"/>
                <a:ea typeface="+mn-ea"/>
                <a:cs typeface="+mn-cs"/>
              </a:rPr>
              <a:t>Ser RESPONSABLE, requiere coraje</a:t>
            </a:r>
            <a:endParaRPr lang="es-MX" sz="3600" dirty="0">
              <a:solidFill>
                <a:srgbClr val="C00000"/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853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981200" y="0"/>
            <a:ext cx="7030278" cy="1570186"/>
          </a:xfrm>
        </p:spPr>
        <p:txBody>
          <a:bodyPr>
            <a:noAutofit/>
          </a:bodyPr>
          <a:lstStyle/>
          <a:p>
            <a:pPr algn="ctr"/>
            <a:r>
              <a:rPr lang="es-MX" sz="48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Recompensas Secretas</a:t>
            </a:r>
            <a:endParaRPr lang="es-MX" sz="40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787828" y="1067152"/>
            <a:ext cx="5400600" cy="508518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s-MX" sz="40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Reconocimiento</a:t>
            </a:r>
          </a:p>
          <a:p>
            <a:pPr>
              <a:lnSpc>
                <a:spcPct val="200000"/>
              </a:lnSpc>
            </a:pPr>
            <a:r>
              <a:rPr lang="es-MX" sz="40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Justificar</a:t>
            </a:r>
          </a:p>
          <a:p>
            <a:pPr>
              <a:lnSpc>
                <a:spcPct val="200000"/>
              </a:lnSpc>
            </a:pPr>
            <a:r>
              <a:rPr lang="es-MX" sz="40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Tener la Razón</a:t>
            </a:r>
          </a:p>
          <a:p>
            <a:pPr>
              <a:lnSpc>
                <a:spcPct val="200000"/>
              </a:lnSpc>
            </a:pPr>
            <a:r>
              <a:rPr lang="es-MX" sz="40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Dominar</a:t>
            </a:r>
          </a:p>
          <a:p>
            <a:endParaRPr lang="es-MX" sz="4000" dirty="0"/>
          </a:p>
        </p:txBody>
      </p:sp>
      <p:pic>
        <p:nvPicPr>
          <p:cNvPr id="3079" name="Picture 7" descr="http://4.bp.blogspot.com/-bmbjm8nQJsI/Vflwnhmk8vI/AAAAAAAAehY/Vkb046LC7w8/s1600/CULP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279" y="2080591"/>
            <a:ext cx="4385070" cy="354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4557" y="365125"/>
            <a:ext cx="9193582" cy="1325563"/>
          </a:xfrm>
        </p:spPr>
        <p:txBody>
          <a:bodyPr/>
          <a:lstStyle/>
          <a:p>
            <a:r>
              <a:rPr lang="es-MX" dirty="0">
                <a:solidFill>
                  <a:schemeClr val="tx2"/>
                </a:solidFill>
              </a:rPr>
              <a:t>¿cómo me hago responsable al 100%?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solidFill>
                  <a:schemeClr val="tx2">
                    <a:lumMod val="50000"/>
                  </a:schemeClr>
                </a:solidFill>
              </a:rPr>
              <a:t>Dándole sentido a lo que me pasa, dándole sentido a mi vida</a:t>
            </a:r>
          </a:p>
          <a:p>
            <a:pPr lvl="1"/>
            <a:r>
              <a:rPr lang="es-MX" sz="3600" dirty="0">
                <a:solidFill>
                  <a:srgbClr val="C00000"/>
                </a:solidFill>
              </a:rPr>
              <a:t>Responsabilidad</a:t>
            </a:r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: aceptación y agradecimiento</a:t>
            </a:r>
          </a:p>
          <a:p>
            <a:pPr lvl="1"/>
            <a:r>
              <a:rPr lang="es-MX" sz="3600" dirty="0">
                <a:solidFill>
                  <a:srgbClr val="C00000"/>
                </a:solidFill>
              </a:rPr>
              <a:t>Amor</a:t>
            </a:r>
          </a:p>
          <a:p>
            <a:pPr lvl="1"/>
            <a:r>
              <a:rPr lang="es-MX" sz="3600" dirty="0">
                <a:solidFill>
                  <a:srgbClr val="C00000"/>
                </a:solidFill>
              </a:rPr>
              <a:t>Sufrimiento</a:t>
            </a:r>
          </a:p>
          <a:p>
            <a:pPr lvl="1"/>
            <a:endParaRPr lang="es-MX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6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981200" y="274638"/>
            <a:ext cx="82296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Elección </a:t>
            </a:r>
            <a:endParaRPr lang="es-MX" sz="40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981200" y="1844824"/>
            <a:ext cx="8165277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es-MX" sz="4800" b="1" dirty="0">
                <a:solidFill>
                  <a:schemeClr val="accent2">
                    <a:lumMod val="75000"/>
                  </a:schemeClr>
                </a:solidFill>
                <a:latin typeface="Brandon Grotesque Light" pitchFamily="34" charset="0"/>
              </a:rPr>
              <a:t>Es que debo de ……....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MX" sz="4800" b="1" dirty="0">
                <a:solidFill>
                  <a:schemeClr val="accent2">
                    <a:lumMod val="75000"/>
                  </a:schemeClr>
                </a:solidFill>
                <a:latin typeface="Brandon Grotesque Light" pitchFamily="34" charset="0"/>
              </a:rPr>
              <a:t>Es que tengo qué …………</a:t>
            </a:r>
            <a:endParaRPr lang="es-MX" sz="48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2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981200" y="274638"/>
            <a:ext cx="82296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Elección </a:t>
            </a:r>
            <a:endParaRPr lang="es-MX" sz="40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981200" y="1628800"/>
            <a:ext cx="8165277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es-MX" sz="3600" b="1" dirty="0">
                <a:solidFill>
                  <a:schemeClr val="accent2">
                    <a:lumMod val="75000"/>
                  </a:schemeClr>
                </a:solidFill>
                <a:latin typeface="Brandon Grotesque Light" pitchFamily="34" charset="0"/>
              </a:rPr>
              <a:t>Quiero vs Compromiso</a:t>
            </a:r>
          </a:p>
          <a:p>
            <a:pPr>
              <a:lnSpc>
                <a:spcPct val="2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¿Qué es lo que quiero?</a:t>
            </a:r>
          </a:p>
          <a:p>
            <a:pPr>
              <a:lnSpc>
                <a:spcPct val="2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¿A que me comprometo?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(¿con quien?)</a:t>
            </a: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260648"/>
            <a:ext cx="1220741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8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47801" y="189130"/>
            <a:ext cx="8229600" cy="52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sz="3600" b="1" dirty="0">
                <a:solidFill>
                  <a:srgbClr val="002060"/>
                </a:solidFill>
                <a:latin typeface="Brandon Grotesque Light" pitchFamily="34" charset="0"/>
              </a:rPr>
              <a:t>M e t a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MX" sz="3600" b="1" dirty="0">
                <a:solidFill>
                  <a:srgbClr val="002060"/>
                </a:solidFill>
                <a:latin typeface="Brandon Grotesque Light" pitchFamily="34" charset="0"/>
              </a:rPr>
              <a:t>	          SER		     HACER/TENER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2220009" y="2491137"/>
            <a:ext cx="58326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4724806" y="2491137"/>
            <a:ext cx="0" cy="35283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3156113" y="1198983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3156113" y="1310747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608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51791" y="2643907"/>
            <a:ext cx="11158331" cy="2585293"/>
          </a:xfrm>
        </p:spPr>
        <p:txBody>
          <a:bodyPr>
            <a:noAutofit/>
          </a:bodyPr>
          <a:lstStyle/>
          <a:p>
            <a:r>
              <a:rPr lang="es-MX" sz="4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Resultado =     Intención + Mecanismo</a:t>
            </a:r>
            <a:br>
              <a:rPr lang="es-MX" sz="4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</a:br>
            <a:r>
              <a:rPr lang="es-MX" sz="4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					</a:t>
            </a:r>
            <a:r>
              <a:rPr lang="es-MX" sz="3200" dirty="0">
                <a:solidFill>
                  <a:schemeClr val="tx2"/>
                </a:solidFill>
                <a:latin typeface="Brandon Grotesque Light" pitchFamily="34" charset="0"/>
                <a:ea typeface="+mn-ea"/>
                <a:cs typeface="+mn-cs"/>
              </a:rPr>
              <a:t>%</a:t>
            </a:r>
            <a:r>
              <a:rPr lang="es-MX" sz="32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	             	%</a:t>
            </a:r>
            <a:endParaRPr lang="es-MX" sz="46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3461" y="936634"/>
            <a:ext cx="82296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Resultado de mi VIDA</a:t>
            </a:r>
            <a:endParaRPr lang="es-MX" sz="40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48843" y="393991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i="1" dirty="0">
                <a:solidFill>
                  <a:srgbClr val="FF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3826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524000" y="2643907"/>
            <a:ext cx="91440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La Culpa</a:t>
            </a:r>
          </a:p>
        </p:txBody>
      </p:sp>
    </p:spTree>
    <p:extLst>
      <p:ext uri="{BB962C8B-B14F-4D97-AF65-F5344CB8AC3E}">
        <p14:creationId xmlns:p14="http://schemas.microsoft.com/office/powerpoint/2010/main" val="219153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908742" y="1196752"/>
            <a:ext cx="6355610" cy="5373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¿Qué es la culpa?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¿Cómo se genera la culpa?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¿Qué equilibra la culpa?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¿Cómo libero la culpa?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¿Tipos de culpa?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919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9478" y="274638"/>
            <a:ext cx="8229600" cy="1570186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Agenda</a:t>
            </a: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60783" y="1628800"/>
            <a:ext cx="8229600" cy="5229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Presentación del equipo de Ledusco</a:t>
            </a: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Presentación de los participantes </a:t>
            </a: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Generales del Diplomado</a:t>
            </a: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Objetivo del Diplomado</a:t>
            </a: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Introducción a la Inteligencia Emocional</a:t>
            </a:r>
          </a:p>
          <a:p>
            <a:pPr>
              <a:lnSpc>
                <a:spcPct val="100000"/>
              </a:lnSpc>
            </a:pP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00000"/>
              </a:lnSpc>
            </a:pPr>
            <a:endParaRPr lang="es-MX" sz="32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00000"/>
              </a:lnSpc>
            </a:pPr>
            <a:endParaRPr lang="es-MX" sz="32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sz="36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sz="36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18292" y="6360349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3426407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002060"/>
                </a:solidFill>
                <a:latin typeface="Brandon Grotesque Light" pitchFamily="34" charset="0"/>
              </a:rPr>
              <a:t>¿Qué es la culpa?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algn="just"/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Diccionario: Imputación a alguien de una determinada acción como consecuencia de su conducta</a:t>
            </a:r>
          </a:p>
          <a:p>
            <a:pPr algn="just"/>
            <a:endParaRPr lang="es-MX" dirty="0">
              <a:solidFill>
                <a:srgbClr val="002060"/>
              </a:solidFill>
              <a:latin typeface="Brandon Grotesque Medium" pitchFamily="34" charset="0"/>
            </a:endParaRPr>
          </a:p>
          <a:p>
            <a:pPr algn="just"/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Es el emoción (-) que ocultamos de la vista de los demás</a:t>
            </a:r>
          </a:p>
          <a:p>
            <a:pPr algn="just"/>
            <a:endParaRPr lang="es-MX" dirty="0">
              <a:solidFill>
                <a:srgbClr val="002060"/>
              </a:solidFill>
              <a:latin typeface="Brandon Grotesque Medium" pitchFamily="34" charset="0"/>
            </a:endParaRPr>
          </a:p>
          <a:p>
            <a:pPr algn="just"/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Brandon Grotesque Medium" pitchFamily="34" charset="0"/>
              </a:rPr>
              <a:t>Es una emoción destructiva a nivel inconsciente </a:t>
            </a:r>
          </a:p>
        </p:txBody>
      </p:sp>
    </p:spTree>
    <p:extLst>
      <p:ext uri="{BB962C8B-B14F-4D97-AF65-F5344CB8AC3E}">
        <p14:creationId xmlns:p14="http://schemas.microsoft.com/office/powerpoint/2010/main" val="37508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Consecuencias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>
                <a:solidFill>
                  <a:srgbClr val="002060"/>
                </a:solidFill>
              </a:rPr>
              <a:t>Garantía de sufrimiento</a:t>
            </a:r>
          </a:p>
          <a:p>
            <a:pPr algn="just"/>
            <a:r>
              <a:rPr lang="es-MX" dirty="0">
                <a:solidFill>
                  <a:srgbClr val="002060"/>
                </a:solidFill>
              </a:rPr>
              <a:t>Nos hace esclavos del pasado</a:t>
            </a:r>
          </a:p>
          <a:p>
            <a:pPr algn="just"/>
            <a:r>
              <a:rPr lang="es-MX" dirty="0">
                <a:solidFill>
                  <a:srgbClr val="002060"/>
                </a:solidFill>
              </a:rPr>
              <a:t>La heredamos a quién mas decimos amar</a:t>
            </a:r>
          </a:p>
          <a:p>
            <a:pPr algn="just"/>
            <a:r>
              <a:rPr lang="es-MX" dirty="0">
                <a:solidFill>
                  <a:srgbClr val="002060"/>
                </a:solidFill>
              </a:rPr>
              <a:t>Nos orilla a generar neurosis, depresiones y adicciones, relaciones destructivas, carencias, enfermedades</a:t>
            </a:r>
          </a:p>
          <a:p>
            <a:pPr algn="just"/>
            <a:r>
              <a:rPr lang="es-MX" dirty="0" err="1">
                <a:solidFill>
                  <a:srgbClr val="002060"/>
                </a:solidFill>
              </a:rPr>
              <a:t>Autosabotaje</a:t>
            </a:r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Consecuencias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1330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>
                <a:solidFill>
                  <a:srgbClr val="002060"/>
                </a:solidFill>
              </a:rPr>
              <a:t>Cuando sentimos culpa padecemos y generamos mayor castigo, atrayendo personas y circunstancias que nos causan daño y sufrimiento, dañándonos a nosotros mismos, a los que están a nuestro alrededor y a los qué más decimos amar</a:t>
            </a:r>
          </a:p>
          <a:p>
            <a:endParaRPr lang="es-MX" sz="3600" dirty="0">
              <a:solidFill>
                <a:srgbClr val="002060"/>
              </a:solidFill>
            </a:endParaRPr>
          </a:p>
          <a:p>
            <a:endParaRPr lang="es-MX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14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b="1" dirty="0">
                <a:solidFill>
                  <a:srgbClr val="002060"/>
                </a:solidFill>
                <a:latin typeface="Brandon Grotesque Light" pitchFamily="34" charset="0"/>
              </a:rPr>
              <a:t>¿Cómo se genera la culpa?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2564904"/>
            <a:ext cx="8229600" cy="3096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5400" dirty="0">
                <a:solidFill>
                  <a:srgbClr val="002060"/>
                </a:solidFill>
                <a:latin typeface="Brandon Grotesque Medium" pitchFamily="34" charset="0"/>
              </a:rPr>
              <a:t>Cuando haces “algo” en contra de ti mismo</a:t>
            </a:r>
          </a:p>
          <a:p>
            <a:pPr marL="0" indent="0" algn="ctr">
              <a:buNone/>
            </a:pPr>
            <a:r>
              <a:rPr lang="es-MX" sz="3600" dirty="0">
                <a:solidFill>
                  <a:srgbClr val="FF0000"/>
                </a:solidFill>
                <a:latin typeface="Brandon Grotesque Medium" pitchFamily="34" charset="0"/>
              </a:rPr>
              <a:t>En contra de tu verdadero SER</a:t>
            </a:r>
            <a:endParaRPr lang="es-MX" dirty="0">
              <a:solidFill>
                <a:srgbClr val="FF0000"/>
              </a:solidFill>
              <a:latin typeface="Brandon Grotesque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¿Qué equilibra la culpa?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Castigo </a:t>
            </a:r>
          </a:p>
          <a:p>
            <a:pPr marL="0" indent="0" algn="ctr">
              <a:buNone/>
            </a:pP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Dolor </a:t>
            </a:r>
          </a:p>
          <a:p>
            <a:pPr marL="0" indent="0" algn="ctr">
              <a:buNone/>
            </a:pP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Sufrimiento</a:t>
            </a:r>
          </a:p>
          <a:p>
            <a:pPr marL="0" indent="0" algn="ctr">
              <a:buNone/>
            </a:pP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  <a:p>
            <a:pPr algn="ctr"/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583833" y="6092593"/>
            <a:ext cx="3081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002060"/>
                </a:solidFill>
                <a:latin typeface="Brandon Grotesque Light" pitchFamily="34" charset="0"/>
              </a:rPr>
              <a:t>Ley moral dentro de mi</a:t>
            </a:r>
          </a:p>
        </p:txBody>
      </p:sp>
    </p:spTree>
    <p:extLst>
      <p:ext uri="{BB962C8B-B14F-4D97-AF65-F5344CB8AC3E}">
        <p14:creationId xmlns:p14="http://schemas.microsoft.com/office/powerpoint/2010/main" val="239241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Tipos de Culpa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Infancia </a:t>
            </a:r>
            <a:r>
              <a:rPr lang="es-MX" dirty="0">
                <a:solidFill>
                  <a:srgbClr val="FF0000"/>
                </a:solidFill>
                <a:latin typeface="Brandon Grotesque Light" pitchFamily="34" charset="0"/>
              </a:rPr>
              <a:t>inconsciente</a:t>
            </a: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tu culpa</a:t>
            </a: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vergüenza</a:t>
            </a: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consecuencia</a:t>
            </a:r>
          </a:p>
          <a:p>
            <a:pPr marL="0" indent="0" algn="ctr">
              <a:buNone/>
            </a:pPr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79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Tipos de Culpa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Adultos </a:t>
            </a:r>
            <a:r>
              <a:rPr lang="es-MX" dirty="0">
                <a:solidFill>
                  <a:srgbClr val="FF0000"/>
                </a:solidFill>
                <a:latin typeface="Brandon Grotesque Light" pitchFamily="34" charset="0"/>
              </a:rPr>
              <a:t>inconsciente</a:t>
            </a: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errores o fallas</a:t>
            </a: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justificar</a:t>
            </a:r>
          </a:p>
          <a:p>
            <a:pPr marL="0" indent="0" algn="ctr">
              <a:buNone/>
            </a:pPr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*por consecuencia</a:t>
            </a:r>
          </a:p>
          <a:p>
            <a:pPr marL="0" indent="0" algn="ctr">
              <a:buNone/>
            </a:pPr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4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Tipos de Culpa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La </a:t>
            </a:r>
            <a:r>
              <a:rPr lang="es-MX" sz="6600" dirty="0" err="1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peorrr</a:t>
            </a:r>
            <a:r>
              <a:rPr lang="es-MX" sz="66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 de todas…</a:t>
            </a:r>
          </a:p>
          <a:p>
            <a:pPr marL="0" indent="0" algn="ctr">
              <a:buNone/>
            </a:pPr>
            <a:endParaRPr lang="es-MX" sz="2000" dirty="0">
              <a:solidFill>
                <a:srgbClr val="FF000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r>
              <a:rPr lang="es-MX" sz="6000" dirty="0">
                <a:solidFill>
                  <a:srgbClr val="FF0000"/>
                </a:solidFill>
                <a:latin typeface="Brandon Grotesque Light" pitchFamily="34" charset="0"/>
              </a:rPr>
              <a:t>La Culpa </a:t>
            </a:r>
            <a:r>
              <a:rPr lang="es-MX" sz="6600" dirty="0">
                <a:solidFill>
                  <a:srgbClr val="FF0000"/>
                </a:solidFill>
                <a:latin typeface="Brandon Grotesque Light" pitchFamily="34" charset="0"/>
              </a:rPr>
              <a:t>CONSCIENTE</a:t>
            </a:r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1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Cuando culpamos a otros, se paga la evasión</a:t>
            </a:r>
          </a:p>
          <a:p>
            <a:pPr marL="0" indent="0" algn="ctr">
              <a:buNone/>
            </a:pPr>
            <a:endParaRPr lang="es-MX" sz="54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HAY QUE SER RESPONSABLES</a:t>
            </a:r>
            <a:endParaRPr lang="es-MX" sz="40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endParaRPr lang="es-MX" sz="54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¿Cómo libero la culpa?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90939" y="1268895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  <a:latin typeface="Brandon Grotesque Light" pitchFamily="34" charset="0"/>
              </a:rPr>
              <a:t>Lo grave no es cometer errores, lo grave es no enfrentarlos desde la responsabilidad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No buscar culpables </a:t>
            </a:r>
            <a:r>
              <a:rPr lang="es-MX" sz="2400" dirty="0">
                <a:solidFill>
                  <a:srgbClr val="002060"/>
                </a:solidFill>
                <a:latin typeface="Brandon Grotesque Light" pitchFamily="34" charset="0"/>
              </a:rPr>
              <a:t>(víctima)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ACEPTAR 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RECONOCER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REPARA </a:t>
            </a:r>
            <a:r>
              <a:rPr lang="es-MX" sz="2000" dirty="0">
                <a:solidFill>
                  <a:srgbClr val="002060"/>
                </a:solidFill>
                <a:latin typeface="Brandon Grotesque Light" pitchFamily="34" charset="0"/>
              </a:rPr>
              <a:t>DSN</a:t>
            </a:r>
          </a:p>
          <a:p>
            <a:pPr algn="just"/>
            <a:r>
              <a:rPr lang="es-MX" sz="3600" dirty="0">
                <a:solidFill>
                  <a:srgbClr val="FF0000"/>
                </a:solidFill>
                <a:latin typeface="Brandon Grotesque Light" pitchFamily="34" charset="0"/>
              </a:rPr>
              <a:t>PERDÓNATE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AGRADECE</a:t>
            </a:r>
          </a:p>
          <a:p>
            <a:pPr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No lo vuelvas a hacer</a:t>
            </a: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201878" y="3857269"/>
            <a:ext cx="5975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i="1" u="sng" dirty="0">
                <a:solidFill>
                  <a:srgbClr val="FF0000"/>
                </a:solidFill>
                <a:latin typeface="Brandon Grotesque Light" pitchFamily="34" charset="0"/>
              </a:rPr>
              <a:t>APRENDE, CRECE Y TRASFÓRMATE </a:t>
            </a:r>
          </a:p>
        </p:txBody>
      </p:sp>
    </p:spTree>
    <p:extLst>
      <p:ext uri="{BB962C8B-B14F-4D97-AF65-F5344CB8AC3E}">
        <p14:creationId xmlns:p14="http://schemas.microsoft.com/office/powerpoint/2010/main" val="192807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" y="5098695"/>
            <a:ext cx="412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latin typeface="Brandon Grotesque Light" pitchFamily="34" charset="0"/>
              </a:rPr>
              <a:t>Agustín García</a:t>
            </a:r>
          </a:p>
          <a:p>
            <a:pPr algn="ctr"/>
            <a:r>
              <a:rPr lang="es-MX" sz="1600" b="1" i="1" dirty="0">
                <a:solidFill>
                  <a:schemeClr val="tx2"/>
                </a:solidFill>
                <a:latin typeface="Brandon Grotesque Light" pitchFamily="34" charset="0"/>
              </a:rPr>
              <a:t>Coach Ontológico &amp; PNL 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477-5274331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agarcia@ledusco.com.mx</a:t>
            </a:r>
          </a:p>
        </p:txBody>
      </p:sp>
      <p:sp>
        <p:nvSpPr>
          <p:cNvPr id="6" name="4 CuadroTexto"/>
          <p:cNvSpPr txBox="1"/>
          <p:nvPr/>
        </p:nvSpPr>
        <p:spPr>
          <a:xfrm>
            <a:off x="4121835" y="5088854"/>
            <a:ext cx="412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latin typeface="Brandon Grotesque Light" pitchFamily="34" charset="0"/>
              </a:rPr>
              <a:t>Leticia Trujillo</a:t>
            </a:r>
          </a:p>
          <a:p>
            <a:pPr algn="ctr"/>
            <a:r>
              <a:rPr lang="es-MX" sz="1600" b="1" i="1" dirty="0">
                <a:solidFill>
                  <a:schemeClr val="tx2"/>
                </a:solidFill>
                <a:latin typeface="Brandon Grotesque Light" pitchFamily="34" charset="0"/>
              </a:rPr>
              <a:t>Coach Ontológico &amp; Constelaciones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462-1180561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ltmatay@ledusco.com.mx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02" y="174960"/>
            <a:ext cx="6847356" cy="4567589"/>
          </a:xfrm>
          <a:prstGeom prst="rect">
            <a:avLst/>
          </a:prstGeom>
        </p:spPr>
      </p:pic>
      <p:sp>
        <p:nvSpPr>
          <p:cNvPr id="8" name="4 CuadroTexto"/>
          <p:cNvSpPr txBox="1"/>
          <p:nvPr/>
        </p:nvSpPr>
        <p:spPr>
          <a:xfrm>
            <a:off x="8070166" y="5079013"/>
            <a:ext cx="412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latin typeface="Brandon Grotesque Light" pitchFamily="34" charset="0"/>
              </a:rPr>
              <a:t>Laura Chávez </a:t>
            </a:r>
          </a:p>
          <a:p>
            <a:pPr algn="ctr"/>
            <a:r>
              <a:rPr lang="es-MX" sz="1600" b="1" i="1" dirty="0">
                <a:solidFill>
                  <a:schemeClr val="tx2"/>
                </a:solidFill>
                <a:latin typeface="Brandon Grotesque Light" pitchFamily="34" charset="0"/>
              </a:rPr>
              <a:t>Coach Ontológico &amp; Musicoterapia</a:t>
            </a:r>
          </a:p>
          <a:p>
            <a:pPr algn="ctr"/>
            <a:r>
              <a:rPr lang="es-MX" sz="2000" b="1" i="1" dirty="0" smtClean="0">
                <a:solidFill>
                  <a:schemeClr val="tx2"/>
                </a:solidFill>
                <a:latin typeface="Brandon Grotesque Light" pitchFamily="34" charset="0"/>
              </a:rPr>
              <a:t>442-1806178</a:t>
            </a:r>
            <a:endParaRPr lang="es-MX" sz="2000" b="1" i="1" dirty="0">
              <a:solidFill>
                <a:schemeClr val="tx2"/>
              </a:solidFill>
              <a:latin typeface="Brandon Grotesque Light" pitchFamily="34" charset="0"/>
            </a:endParaRP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ljchavez@ledusco.com.mx</a:t>
            </a:r>
          </a:p>
        </p:txBody>
      </p:sp>
      <p:sp>
        <p:nvSpPr>
          <p:cNvPr id="7" name="4 CuadroTexto"/>
          <p:cNvSpPr txBox="1"/>
          <p:nvPr/>
        </p:nvSpPr>
        <p:spPr>
          <a:xfrm>
            <a:off x="8070166" y="2960281"/>
            <a:ext cx="412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latin typeface="Brandon Grotesque Light" pitchFamily="34" charset="0"/>
              </a:rPr>
              <a:t>Eduardo Sánchez</a:t>
            </a:r>
          </a:p>
          <a:p>
            <a:pPr algn="ctr"/>
            <a:r>
              <a:rPr lang="es-MX" sz="1600" b="1" i="1" dirty="0">
                <a:solidFill>
                  <a:schemeClr val="tx2"/>
                </a:solidFill>
                <a:latin typeface="Brandon Grotesque Light" pitchFamily="34" charset="0"/>
              </a:rPr>
              <a:t>Coach Ontológico &amp; PNL &amp; DBO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462-1630787</a:t>
            </a:r>
          </a:p>
          <a:p>
            <a:pPr algn="ctr"/>
            <a:r>
              <a:rPr lang="es-MX" sz="2000" b="1" i="1" dirty="0">
                <a:solidFill>
                  <a:schemeClr val="tx2"/>
                </a:solidFill>
                <a:latin typeface="Brandon Grotesque Light" pitchFamily="34" charset="0"/>
              </a:rPr>
              <a:t>esanchez@ledusco.com.mx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438213" y="6422134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1235815665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>
                <a:solidFill>
                  <a:srgbClr val="FF0000"/>
                </a:solidFill>
              </a:rPr>
              <a:t>Del pasado 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Puedo huir o aprender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Puedo ser víctima o responsable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Puedo dañar o reparar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Puedo aceptar y agradecer</a:t>
            </a:r>
          </a:p>
          <a:p>
            <a:pPr marL="0" indent="0" algn="ctr">
              <a:buNone/>
            </a:pPr>
            <a:r>
              <a:rPr lang="es-MX" sz="4400" dirty="0">
                <a:solidFill>
                  <a:schemeClr val="accent5">
                    <a:lumMod val="75000"/>
                  </a:schemeClr>
                </a:solidFill>
              </a:rPr>
              <a:t>Del presente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PUEDES SER TÚ, DESDE </a:t>
            </a:r>
          </a:p>
          <a:p>
            <a:pPr marL="0" indent="0" algn="ctr">
              <a:buNone/>
            </a:pPr>
            <a:r>
              <a:rPr lang="es-MX" dirty="0">
                <a:solidFill>
                  <a:srgbClr val="002060"/>
                </a:solidFill>
              </a:rPr>
              <a:t>LO MAS PROFUNDO DE TI MISMO</a:t>
            </a:r>
          </a:p>
          <a:p>
            <a:pPr marL="0" indent="0" algn="ctr">
              <a:buNone/>
            </a:pPr>
            <a:endParaRPr lang="es-MX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s-MX" dirty="0">
              <a:solidFill>
                <a:srgbClr val="FF000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>
                <a:solidFill>
                  <a:srgbClr val="FF0000"/>
                </a:solidFill>
                <a:latin typeface="Brandon Grotesque Light" pitchFamily="34" charset="0"/>
              </a:rPr>
              <a:t>NO TEMAS </a:t>
            </a:r>
            <a:r>
              <a:rPr lang="es-MX" sz="40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cometer algún error, recuerda que somos humanos esa es nuestra característica, </a:t>
            </a:r>
            <a:r>
              <a:rPr lang="es-MX" sz="4000" dirty="0">
                <a:solidFill>
                  <a:srgbClr val="FF0000"/>
                </a:solidFill>
                <a:latin typeface="Brandon Grotesque Light" pitchFamily="34" charset="0"/>
              </a:rPr>
              <a:t>EQUIVOCARNOS</a:t>
            </a:r>
            <a:r>
              <a:rPr lang="es-MX" sz="40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; solo que, enfrenta con responsabilidad las consecuencias, no los justifiques por que eso le abre las puertas a la culpa.</a:t>
            </a:r>
            <a:r>
              <a:rPr lang="es-MX" sz="4000" dirty="0">
                <a:solidFill>
                  <a:srgbClr val="FF0000"/>
                </a:solidFill>
                <a:latin typeface="Brandon Grotesque Light" pitchFamily="34" charset="0"/>
              </a:rPr>
              <a:t> </a:t>
            </a:r>
            <a:endParaRPr lang="es-MX" dirty="0">
              <a:solidFill>
                <a:srgbClr val="FF000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endParaRPr lang="es-MX" dirty="0">
              <a:solidFill>
                <a:srgbClr val="00206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7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524000" y="2643907"/>
            <a:ext cx="91440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La Soberbia del </a:t>
            </a:r>
          </a:p>
          <a:p>
            <a:r>
              <a:rPr lang="es-MX" sz="9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Perdón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9408369" y="276299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i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MOD 2</a:t>
            </a:r>
          </a:p>
        </p:txBody>
      </p:sp>
    </p:spTree>
    <p:extLst>
      <p:ext uri="{BB962C8B-B14F-4D97-AF65-F5344CB8AC3E}">
        <p14:creationId xmlns:p14="http://schemas.microsoft.com/office/powerpoint/2010/main" val="3761024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¿Qué es la soberbia?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1981200" y="2104256"/>
            <a:ext cx="8229600" cy="3268960"/>
          </a:xfrm>
        </p:spPr>
        <p:txBody>
          <a:bodyPr>
            <a:normAutofit/>
          </a:bodyPr>
          <a:lstStyle/>
          <a:p>
            <a:pPr algn="just"/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Sentimiento de superioridad frente a los demás</a:t>
            </a:r>
          </a:p>
          <a:p>
            <a:pPr algn="just"/>
            <a:endParaRPr lang="es-MX" sz="40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Sobrevaloración del yo</a:t>
            </a:r>
          </a:p>
          <a:p>
            <a:pPr algn="just"/>
            <a:endParaRPr lang="es-MX" sz="40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just">
              <a:buNone/>
            </a:pPr>
            <a:endParaRPr lang="es-MX" sz="54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65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¿Qué es el Perdón?</a:t>
            </a: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Acto de arrepentimiento</a:t>
            </a:r>
          </a:p>
          <a:p>
            <a:pPr algn="just"/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Liberar a otro de culpa</a:t>
            </a:r>
          </a:p>
          <a:p>
            <a:pPr algn="just"/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r>
              <a:rPr lang="es-MX" sz="4800" dirty="0">
                <a:solidFill>
                  <a:srgbClr val="002060"/>
                </a:solidFill>
                <a:latin typeface="Brandon Grotesque Light" pitchFamily="34" charset="0"/>
              </a:rPr>
              <a:t>Es la acción de liberar a alguien de una obligación</a:t>
            </a:r>
          </a:p>
          <a:p>
            <a:pPr algn="just"/>
            <a:endParaRPr lang="es-MX" sz="48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ctr">
              <a:buNone/>
            </a:pPr>
            <a:r>
              <a:rPr lang="es-MX" sz="4800" dirty="0">
                <a:solidFill>
                  <a:srgbClr val="FF0000"/>
                </a:solidFill>
                <a:latin typeface="Brandon Grotesque Light" pitchFamily="34" charset="0"/>
              </a:rPr>
              <a:t>EL PERDÓN ES LIBERTAD</a:t>
            </a:r>
          </a:p>
          <a:p>
            <a:pPr marL="0" indent="0" algn="ctr">
              <a:buNone/>
            </a:pPr>
            <a:r>
              <a:rPr lang="es-MX" sz="4800" dirty="0">
                <a:solidFill>
                  <a:srgbClr val="FF0000"/>
                </a:solidFill>
                <a:latin typeface="Brandon Grotesque Light" pitchFamily="34" charset="0"/>
              </a:rPr>
              <a:t>Libertad de mi propia alma</a:t>
            </a:r>
          </a:p>
          <a:p>
            <a:pPr marL="0" indent="0" algn="just">
              <a:buNone/>
            </a:pPr>
            <a:endParaRPr lang="es-MX" sz="66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8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¿Perdonar es soberbio?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260648"/>
            <a:ext cx="1220741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129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981200" y="1955118"/>
            <a:ext cx="8229600" cy="2947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dirty="0">
                <a:solidFill>
                  <a:srgbClr val="002060"/>
                </a:solidFill>
                <a:latin typeface="Brandon Grotesque Medium" pitchFamily="34" charset="0"/>
              </a:rPr>
              <a:t>Otorgar Perdón</a:t>
            </a:r>
          </a:p>
          <a:p>
            <a:r>
              <a:rPr lang="es-MX" sz="4800" dirty="0">
                <a:solidFill>
                  <a:srgbClr val="002060"/>
                </a:solidFill>
                <a:latin typeface="Brandon Grotesque Medium" pitchFamily="34" charset="0"/>
              </a:rPr>
              <a:t>o</a:t>
            </a:r>
          </a:p>
          <a:p>
            <a:r>
              <a:rPr lang="es-MX" sz="4800" dirty="0">
                <a:solidFill>
                  <a:srgbClr val="002060"/>
                </a:solidFill>
                <a:latin typeface="Brandon Grotesque Medium" pitchFamily="34" charset="0"/>
              </a:rPr>
              <a:t>Pedir Perdón</a:t>
            </a:r>
          </a:p>
        </p:txBody>
      </p:sp>
    </p:spTree>
    <p:extLst>
      <p:ext uri="{BB962C8B-B14F-4D97-AF65-F5344CB8AC3E}">
        <p14:creationId xmlns:p14="http://schemas.microsoft.com/office/powerpoint/2010/main" val="16992573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¿A quién puedo perdonar?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Desde mi propio SER</a:t>
            </a:r>
          </a:p>
          <a:p>
            <a:pPr marL="0" indent="0" algn="ctr">
              <a:buNone/>
            </a:pPr>
            <a:endParaRPr lang="es-MX" sz="40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A mis hijos, nietos, bisnietos etc…..</a:t>
            </a:r>
          </a:p>
          <a:p>
            <a:pPr algn="just"/>
            <a:endParaRPr lang="es-MX" sz="40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algn="just"/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A mi mismo </a:t>
            </a:r>
          </a:p>
          <a:p>
            <a:pPr marL="0" indent="0" algn="just">
              <a:buNone/>
            </a:pPr>
            <a:endParaRPr lang="es-MX" sz="54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3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Brandon Grotesque Medium" pitchFamily="34" charset="0"/>
              </a:rPr>
              <a:t>RESUMEN</a:t>
            </a:r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1631504" y="1600201"/>
            <a:ext cx="903649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>
                <a:solidFill>
                  <a:srgbClr val="002060"/>
                </a:solidFill>
                <a:latin typeface="Brandon Grotesque Light" pitchFamily="34" charset="0"/>
              </a:rPr>
              <a:t>Hemos aumentado nuestro nivel de consciencia en</a:t>
            </a:r>
          </a:p>
          <a:p>
            <a:pPr lvl="1"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 SER Responsables, no víctimas</a:t>
            </a:r>
          </a:p>
          <a:p>
            <a:pPr lvl="1"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 Tienes la opción de elegir </a:t>
            </a:r>
          </a:p>
          <a:p>
            <a:pPr lvl="1"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 Intensión es </a:t>
            </a:r>
            <a:r>
              <a:rPr lang="es-MX" dirty="0">
                <a:solidFill>
                  <a:srgbClr val="002060"/>
                </a:solidFill>
                <a:latin typeface="Brandon Grotesque Light" pitchFamily="34" charset="0"/>
              </a:rPr>
              <a:t>100% </a:t>
            </a:r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el resultado de mi vida </a:t>
            </a:r>
          </a:p>
          <a:p>
            <a:pPr lvl="1"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 Liberar la culpa y no ir en contra de mi mismo</a:t>
            </a:r>
          </a:p>
          <a:p>
            <a:pPr lvl="1" algn="just"/>
            <a:r>
              <a:rPr lang="es-MX" sz="3600" dirty="0">
                <a:solidFill>
                  <a:srgbClr val="002060"/>
                </a:solidFill>
                <a:latin typeface="Brandon Grotesque Light" pitchFamily="34" charset="0"/>
              </a:rPr>
              <a:t> Perdonar(me) sin juicios</a:t>
            </a:r>
          </a:p>
          <a:p>
            <a:pPr lvl="1" algn="just"/>
            <a:endParaRPr lang="es-MX" sz="36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just">
              <a:buNone/>
            </a:pPr>
            <a:endParaRPr lang="es-MX" sz="4000" dirty="0">
              <a:solidFill>
                <a:srgbClr val="002060"/>
              </a:solidFill>
              <a:latin typeface="Brandon Grotesque Light" pitchFamily="34" charset="0"/>
            </a:endParaRPr>
          </a:p>
          <a:p>
            <a:pPr marL="0" indent="0" algn="just">
              <a:buNone/>
            </a:pPr>
            <a:endParaRPr lang="es-MX" sz="5400" dirty="0">
              <a:solidFill>
                <a:srgbClr val="FF0000"/>
              </a:solidFill>
              <a:latin typeface="Brandon Grotesque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4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570186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Presentación</a:t>
            </a: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5861" y="1628800"/>
            <a:ext cx="9534939" cy="4608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Nombre</a:t>
            </a:r>
          </a:p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A que te dedicas</a:t>
            </a:r>
          </a:p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Que te atrajo al Diplomado</a:t>
            </a:r>
          </a:p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Que conflicto te gustaría resolver</a:t>
            </a:r>
          </a:p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Que lo que mas te enoja</a:t>
            </a:r>
          </a:p>
          <a:p>
            <a:pPr>
              <a:lnSpc>
                <a:spcPct val="110000"/>
              </a:lnSpc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Que es lo que mas te agrada</a:t>
            </a:r>
          </a:p>
          <a:p>
            <a:pPr>
              <a:lnSpc>
                <a:spcPct val="110000"/>
              </a:lnSpc>
            </a:pPr>
            <a:endParaRPr lang="es-MX" sz="36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10000"/>
              </a:lnSpc>
            </a:pPr>
            <a:endParaRPr lang="es-MX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693046" y="6450290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216686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9478" y="274638"/>
            <a:ext cx="8229600" cy="1570186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Agenda</a:t>
            </a: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60783" y="1628800"/>
            <a:ext cx="8229600" cy="5229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Generales del Diplomado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Fechas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Horarios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Comida</a:t>
            </a:r>
          </a:p>
          <a:p>
            <a:pPr lvl="1">
              <a:lnSpc>
                <a:spcPct val="100000"/>
              </a:lnSpc>
            </a:pPr>
            <a:r>
              <a:rPr lang="es-MX" b="1" dirty="0" err="1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Break’s</a:t>
            </a: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Tareas generales 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Tareas personales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Sesiones personales de coaching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Taller de Constelaciones Familiares</a:t>
            </a:r>
          </a:p>
          <a:p>
            <a:pPr lvl="1">
              <a:lnSpc>
                <a:spcPct val="100000"/>
              </a:lnSpc>
            </a:pPr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VARIOS</a:t>
            </a:r>
          </a:p>
          <a:p>
            <a:pPr lvl="1">
              <a:lnSpc>
                <a:spcPct val="1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00000"/>
              </a:lnSpc>
            </a:pP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9693046" y="6450290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195523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116385"/>
              </p:ext>
            </p:extLst>
          </p:nvPr>
        </p:nvGraphicFramePr>
        <p:xfrm>
          <a:off x="389744" y="45720"/>
          <a:ext cx="11467476" cy="6812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7674">
                  <a:extLst>
                    <a:ext uri="{9D8B030D-6E8A-4147-A177-3AD203B41FA5}">
                      <a16:colId xmlns:a16="http://schemas.microsoft.com/office/drawing/2014/main" xmlns="" val="4027567331"/>
                    </a:ext>
                  </a:extLst>
                </a:gridCol>
                <a:gridCol w="4149705">
                  <a:extLst>
                    <a:ext uri="{9D8B030D-6E8A-4147-A177-3AD203B41FA5}">
                      <a16:colId xmlns:a16="http://schemas.microsoft.com/office/drawing/2014/main" xmlns="" val="315690874"/>
                    </a:ext>
                  </a:extLst>
                </a:gridCol>
                <a:gridCol w="3633728">
                  <a:extLst>
                    <a:ext uri="{9D8B030D-6E8A-4147-A177-3AD203B41FA5}">
                      <a16:colId xmlns:a16="http://schemas.microsoft.com/office/drawing/2014/main" xmlns="" val="1333265043"/>
                    </a:ext>
                  </a:extLst>
                </a:gridCol>
                <a:gridCol w="2346369">
                  <a:extLst>
                    <a:ext uri="{9D8B030D-6E8A-4147-A177-3AD203B41FA5}">
                      <a16:colId xmlns:a16="http://schemas.microsoft.com/office/drawing/2014/main" xmlns="" val="2702275162"/>
                    </a:ext>
                  </a:extLst>
                </a:gridCol>
              </a:tblGrid>
              <a:tr h="4049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Nombre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e-mail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Teléfono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5875914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Eduardo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Mario Ernesto Mayoral Rosales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mariomayoral@yahoo.com</a:t>
                      </a: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477-7272565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84150118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Lety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Antonio Rivera García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antonio@asapromocionales.com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462-1958801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24869140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Janith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Ana Laura Almazán Mañón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asa@asapromocionales.com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462-6282211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32499166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Agustín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Bernardo Torres Barbosa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bernitorres@yahoo.com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462-2209682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88422433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Lety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Judith Andrea López Hernández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judiand23@gmail.com</a:t>
                      </a:r>
                      <a:endParaRPr lang="es-MX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462-1606417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9633111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Lety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Anabel Hernández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Anaht55@gmail.com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462-6281473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5342081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Agustín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Héctor Díaz Valdespino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Hector.diaz@danone.com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55-91116152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9895506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Janith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Alicia Muñoz Rodríguez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lic.alimuro@hotmail.com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462-2098134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24866375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Agustín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Vianey Huerta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10"/>
                        </a:rPr>
                        <a:t>Vianey_49@hotmail.com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462-1684882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52986866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Agustín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Dulce Margarita Mendizábal Ávila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11"/>
                        </a:rPr>
                        <a:t>candy-azul12@hotmail.com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462-1077800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0711627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Lety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Claudia Elizabeth Mireles Mendoza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12"/>
                        </a:rPr>
                        <a:t>Claudia.mireles@danone.com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462-1873007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4840209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Janith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Fanny Gómez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13"/>
                        </a:rPr>
                        <a:t>Gomez.fanny@hotmail.com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462-1248752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426782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Janith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Lidia Gutiérrez Lugo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u="sng" dirty="0">
                          <a:solidFill>
                            <a:schemeClr val="tx1"/>
                          </a:solidFill>
                          <a:effectLst/>
                          <a:hlinkClick r:id="rId14"/>
                        </a:rPr>
                        <a:t>Lidiagl0108@hotmail.com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462-1304392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3383731"/>
                  </a:ext>
                </a:extLst>
              </a:tr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7459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32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9478" y="274638"/>
            <a:ext cx="8229600" cy="1570186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  <a:ea typeface="+mn-ea"/>
                <a:cs typeface="+mn-cs"/>
              </a:rPr>
              <a:t>Agenda</a:t>
            </a:r>
            <a:endParaRPr lang="es-MX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60782" y="1628800"/>
            <a:ext cx="10197547" cy="52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32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Objetivo del Diplomado</a:t>
            </a:r>
          </a:p>
          <a:p>
            <a:pPr lvl="1">
              <a:lnSpc>
                <a:spcPct val="150000"/>
              </a:lnSpc>
            </a:pPr>
            <a:r>
              <a:rPr lang="es-MX" sz="28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Generar cambios personales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s-MX" sz="28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50000"/>
              </a:lnSpc>
            </a:pPr>
            <a:r>
              <a:rPr lang="es-MX" sz="2800" b="1" dirty="0">
                <a:solidFill>
                  <a:schemeClr val="tx2">
                    <a:lumMod val="75000"/>
                  </a:schemeClr>
                </a:solidFill>
                <a:latin typeface="Brandon Grotesque Light" pitchFamily="34" charset="0"/>
              </a:rPr>
              <a:t>Todos avanzamos de diferente forma y a diferente ritmo </a:t>
            </a:r>
          </a:p>
          <a:p>
            <a:pPr lvl="1">
              <a:lnSpc>
                <a:spcPct val="150000"/>
              </a:lnSpc>
            </a:pPr>
            <a:endParaRPr lang="es-MX" sz="28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 lvl="1">
              <a:lnSpc>
                <a:spcPct val="150000"/>
              </a:lnSpc>
            </a:pPr>
            <a:endParaRPr lang="es-MX" sz="28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50000"/>
              </a:lnSpc>
            </a:pPr>
            <a:endParaRPr lang="es-MX" sz="32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50000"/>
              </a:lnSpc>
            </a:pPr>
            <a:endParaRPr lang="es-MX" sz="3200" b="1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50000"/>
              </a:lnSpc>
            </a:pPr>
            <a:endParaRPr lang="es-MX" sz="3200" dirty="0">
              <a:solidFill>
                <a:schemeClr val="tx2">
                  <a:lumMod val="75000"/>
                </a:schemeClr>
              </a:solidFill>
              <a:latin typeface="Brandon Grotesque Light" pitchFamily="34" charset="0"/>
            </a:endParaRPr>
          </a:p>
          <a:p>
            <a:pPr>
              <a:lnSpc>
                <a:spcPct val="150000"/>
              </a:lnSpc>
            </a:pPr>
            <a:endParaRPr lang="es-MX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63263" y="6375339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421705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928" y="126309"/>
            <a:ext cx="4171950" cy="62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363263" y="6384234"/>
            <a:ext cx="249895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2">
                    <a:lumMod val="75000"/>
                  </a:schemeClr>
                </a:solidFill>
                <a:latin typeface="Akzidenz-Grotesk BQ Light Small" charset="0"/>
                <a:ea typeface="Akzidenz-Grotesk BQ Light Small" charset="0"/>
                <a:cs typeface="Akzidenz-Grotesk BQ Light Small" charset="0"/>
              </a:rPr>
              <a:t>Coach: Eduardo Sánchez</a:t>
            </a:r>
          </a:p>
        </p:txBody>
      </p:sp>
    </p:spTree>
    <p:extLst>
      <p:ext uri="{BB962C8B-B14F-4D97-AF65-F5344CB8AC3E}">
        <p14:creationId xmlns:p14="http://schemas.microsoft.com/office/powerpoint/2010/main" val="990458698"/>
      </p:ext>
    </p:extLst>
  </p:cSld>
  <p:clrMapOvr>
    <a:masterClrMapping/>
  </p:clrMapOvr>
</p:sld>
</file>

<file path=ppt/theme/theme1.xml><?xml version="1.0" encoding="utf-8"?>
<a:theme xmlns:a="http://schemas.openxmlformats.org/drawingml/2006/main" name="ledusco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0" id="{3009684B-9602-894F-9F9D-DFC45DDF58CF}" vid="{B4A3CCB4-1126-5242-A933-E283C77B8EC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ledusco</Template>
  <TotalTime>10847</TotalTime>
  <Words>1039</Words>
  <Application>Microsoft Macintosh PowerPoint</Application>
  <PresentationFormat>Panorámica</PresentationFormat>
  <Paragraphs>292</Paragraphs>
  <Slides>48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8" baseType="lpstr">
      <vt:lpstr>Akzidenz-Grotesk BQ Light</vt:lpstr>
      <vt:lpstr>Akzidenz-Grotesk BQ Light Small</vt:lpstr>
      <vt:lpstr>Brandon Grotesque Light</vt:lpstr>
      <vt:lpstr>Brandon Grotesque Medium</vt:lpstr>
      <vt:lpstr>Calibri</vt:lpstr>
      <vt:lpstr>Calibri Light</vt:lpstr>
      <vt:lpstr>Microsoft JhengHei UI Light</vt:lpstr>
      <vt:lpstr>Times New Roman</vt:lpstr>
      <vt:lpstr>Arial</vt:lpstr>
      <vt:lpstr>ledusco</vt:lpstr>
      <vt:lpstr>Presentación de PowerPoint</vt:lpstr>
      <vt:lpstr>Reglas</vt:lpstr>
      <vt:lpstr>Agenda</vt:lpstr>
      <vt:lpstr>Presentación de PowerPoint</vt:lpstr>
      <vt:lpstr>Presentación</vt:lpstr>
      <vt:lpstr>Agenda</vt:lpstr>
      <vt:lpstr>Presentación de PowerPoint</vt:lpstr>
      <vt:lpstr>Agenda</vt:lpstr>
      <vt:lpstr>Presentación de PowerPoint</vt:lpstr>
      <vt:lpstr>¿Qué es la I.E.?</vt:lpstr>
      <vt:lpstr>Inteligencia Emocional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¿Responsable?</vt:lpstr>
      <vt:lpstr>Historias</vt:lpstr>
      <vt:lpstr>Desde dónde cuento lo que me pasa (vivo mi vida)</vt:lpstr>
      <vt:lpstr>Frases de una persona que vive desde SER VÍCTIMA</vt:lpstr>
      <vt:lpstr>Ser víctima es muy cómodo</vt:lpstr>
      <vt:lpstr>Recompensas Secretas</vt:lpstr>
      <vt:lpstr>¿cómo me hago responsable al 100%?</vt:lpstr>
      <vt:lpstr>Presentación de PowerPoint</vt:lpstr>
      <vt:lpstr>Presentación de PowerPoint</vt:lpstr>
      <vt:lpstr>Presentación de PowerPoint</vt:lpstr>
      <vt:lpstr>Resultado =     Intención + Mecanismo      %               %</vt:lpstr>
      <vt:lpstr>Presentación de PowerPoint</vt:lpstr>
      <vt:lpstr>Presentación de PowerPoint</vt:lpstr>
      <vt:lpstr>¿Qué es la culpa?</vt:lpstr>
      <vt:lpstr>Consecuencias</vt:lpstr>
      <vt:lpstr>Consecuencias</vt:lpstr>
      <vt:lpstr>¿Cómo se genera la culpa?</vt:lpstr>
      <vt:lpstr>¿Qué equilibra la culpa?</vt:lpstr>
      <vt:lpstr>Tipos de Culpa</vt:lpstr>
      <vt:lpstr>Tipos de Culpa</vt:lpstr>
      <vt:lpstr>Tipos de Culpa</vt:lpstr>
      <vt:lpstr>Presentación de PowerPoint</vt:lpstr>
      <vt:lpstr>¿Cómo libero la culpa?</vt:lpstr>
      <vt:lpstr>Presentación de PowerPoint</vt:lpstr>
      <vt:lpstr>Presentación de PowerPoint</vt:lpstr>
      <vt:lpstr>Presentación de PowerPoint</vt:lpstr>
      <vt:lpstr>¿Qué es la soberbia?</vt:lpstr>
      <vt:lpstr>¿Qué es el Perdón?</vt:lpstr>
      <vt:lpstr>¿Perdonar es soberbio?</vt:lpstr>
      <vt:lpstr>Presentación de PowerPoint</vt:lpstr>
      <vt:lpstr>¿A quién puedo perdonar?</vt:lpstr>
      <vt:lpstr>RESUMEN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arte de SER padres</dc:title>
  <dc:creator>user</dc:creator>
  <cp:lastModifiedBy>Laura Janit Chávez Cervantes</cp:lastModifiedBy>
  <cp:revision>99</cp:revision>
  <dcterms:created xsi:type="dcterms:W3CDTF">2016-09-29T19:04:01Z</dcterms:created>
  <dcterms:modified xsi:type="dcterms:W3CDTF">2017-06-14T22:47:35Z</dcterms:modified>
</cp:coreProperties>
</file>